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2" r:id="rId3"/>
    <p:sldId id="303" r:id="rId4"/>
    <p:sldId id="287" r:id="rId5"/>
    <p:sldId id="288" r:id="rId6"/>
    <p:sldId id="269" r:id="rId7"/>
    <p:sldId id="292" r:id="rId8"/>
    <p:sldId id="293" r:id="rId9"/>
    <p:sldId id="294" r:id="rId10"/>
    <p:sldId id="295" r:id="rId11"/>
    <p:sldId id="296" r:id="rId12"/>
    <p:sldId id="297" r:id="rId13"/>
    <p:sldId id="302" r:id="rId14"/>
    <p:sldId id="281" r:id="rId15"/>
    <p:sldId id="289" r:id="rId16"/>
    <p:sldId id="274" r:id="rId17"/>
    <p:sldId id="283" r:id="rId18"/>
    <p:sldId id="284" r:id="rId19"/>
    <p:sldId id="285" r:id="rId20"/>
    <p:sldId id="290" r:id="rId21"/>
    <p:sldId id="291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7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5504">
          <p15:clr>
            <a:srgbClr val="A4A3A4"/>
          </p15:clr>
        </p15:guide>
        <p15:guide id="4" pos="2880">
          <p15:clr>
            <a:srgbClr val="A4A3A4"/>
          </p15:clr>
        </p15:guide>
        <p15:guide id="5" pos="1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eed Bezo" initials="RB" lastIdx="1" clrIdx="0">
    <p:extLst>
      <p:ext uri="{19B8F6BF-5375-455C-9EA6-DF929625EA0E}">
        <p15:presenceInfo xmlns:p15="http://schemas.microsoft.com/office/powerpoint/2012/main" userId="194cad704bb80d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39"/>
    <a:srgbClr val="0D6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 snapToObjects="1" showGuides="1">
      <p:cViewPr varScale="1">
        <p:scale>
          <a:sx n="109" d="100"/>
          <a:sy n="109" d="100"/>
        </p:scale>
        <p:origin x="706" y="82"/>
      </p:cViewPr>
      <p:guideLst>
        <p:guide orient="horz" pos="257"/>
        <p:guide orient="horz" pos="1620"/>
        <p:guide pos="5504"/>
        <p:guide pos="2880"/>
        <p:guide pos="1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a\Desktop\schedu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sha\Desktop\schedu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ar-S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TF-IDF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World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Sheet1!$B$1:$J$2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Sheet1!$B$3:$J$3</c:f>
              <c:numCache>
                <c:formatCode>General</c:formatCode>
                <c:ptCount val="9"/>
                <c:pt idx="0">
                  <c:v>0.92</c:v>
                </c:pt>
                <c:pt idx="1">
                  <c:v>0.9</c:v>
                </c:pt>
                <c:pt idx="2">
                  <c:v>0.91</c:v>
                </c:pt>
                <c:pt idx="3">
                  <c:v>0.92</c:v>
                </c:pt>
                <c:pt idx="4">
                  <c:v>0.9</c:v>
                </c:pt>
                <c:pt idx="5">
                  <c:v>0.9</c:v>
                </c:pt>
                <c:pt idx="6">
                  <c:v>0.9</c:v>
                </c:pt>
                <c:pt idx="7">
                  <c:v>0.88</c:v>
                </c:pt>
                <c:pt idx="8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46-4D13-83A6-C1F14857581A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Sports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Sheet1!$B$1:$J$2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Sheet1!$B$4:$J$4</c:f>
              <c:numCache>
                <c:formatCode>General</c:formatCode>
                <c:ptCount val="9"/>
                <c:pt idx="0">
                  <c:v>0.95</c:v>
                </c:pt>
                <c:pt idx="1">
                  <c:v>0.97</c:v>
                </c:pt>
                <c:pt idx="2">
                  <c:v>0.96</c:v>
                </c:pt>
                <c:pt idx="3">
                  <c:v>0.93</c:v>
                </c:pt>
                <c:pt idx="4">
                  <c:v>0.95</c:v>
                </c:pt>
                <c:pt idx="5">
                  <c:v>0.95</c:v>
                </c:pt>
                <c:pt idx="6">
                  <c:v>0.9</c:v>
                </c:pt>
                <c:pt idx="7">
                  <c:v>0.96</c:v>
                </c:pt>
                <c:pt idx="8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46-4D13-83A6-C1F14857581A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Business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Sheet1!$B$1:$J$2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Sheet1!$B$5:$J$5</c:f>
              <c:numCache>
                <c:formatCode>General</c:formatCode>
                <c:ptCount val="9"/>
                <c:pt idx="0">
                  <c:v>0.87</c:v>
                </c:pt>
                <c:pt idx="1">
                  <c:v>0.87</c:v>
                </c:pt>
                <c:pt idx="2">
                  <c:v>0.87</c:v>
                </c:pt>
                <c:pt idx="3">
                  <c:v>0.86</c:v>
                </c:pt>
                <c:pt idx="4">
                  <c:v>0.87</c:v>
                </c:pt>
                <c:pt idx="5">
                  <c:v>0.86</c:v>
                </c:pt>
                <c:pt idx="6">
                  <c:v>0.85</c:v>
                </c:pt>
                <c:pt idx="7">
                  <c:v>0.84</c:v>
                </c:pt>
                <c:pt idx="8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46-4D13-83A6-C1F14857581A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Sci/Tech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Sheet1!$B$1:$J$2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Sheet1!$B$6:$J$6</c:f>
              <c:numCache>
                <c:formatCode>General</c:formatCode>
                <c:ptCount val="9"/>
                <c:pt idx="0">
                  <c:v>0.88</c:v>
                </c:pt>
                <c:pt idx="1">
                  <c:v>0.87</c:v>
                </c:pt>
                <c:pt idx="2">
                  <c:v>0.88</c:v>
                </c:pt>
                <c:pt idx="3">
                  <c:v>0.87</c:v>
                </c:pt>
                <c:pt idx="4">
                  <c:v>0.85</c:v>
                </c:pt>
                <c:pt idx="5">
                  <c:v>0.86</c:v>
                </c:pt>
                <c:pt idx="6">
                  <c:v>0.86</c:v>
                </c:pt>
                <c:pt idx="7">
                  <c:v>0.83</c:v>
                </c:pt>
                <c:pt idx="8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46-4D13-83A6-C1F14857581A}"/>
            </c:ext>
          </c:extLst>
        </c:ser>
        <c:ser>
          <c:idx val="4"/>
          <c:order val="4"/>
          <c:tx>
            <c:strRef>
              <c:f>Sheet1!$A$7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Sheet1!$B$1:$J$2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Sheet1!$B$7:$J$7</c:f>
              <c:numCache>
                <c:formatCode>General</c:formatCode>
                <c:ptCount val="9"/>
                <c:pt idx="0">
                  <c:v>0.9</c:v>
                </c:pt>
                <c:pt idx="1">
                  <c:v>0.9</c:v>
                </c:pt>
                <c:pt idx="2">
                  <c:v>0.9</c:v>
                </c:pt>
                <c:pt idx="3">
                  <c:v>0.89</c:v>
                </c:pt>
                <c:pt idx="4">
                  <c:v>0.89</c:v>
                </c:pt>
                <c:pt idx="5">
                  <c:v>0.89</c:v>
                </c:pt>
                <c:pt idx="6">
                  <c:v>0.87</c:v>
                </c:pt>
                <c:pt idx="7">
                  <c:v>0.87</c:v>
                </c:pt>
                <c:pt idx="8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46-4D13-83A6-C1F148575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1609343"/>
        <c:axId val="1581604767"/>
      </c:barChart>
      <c:catAx>
        <c:axId val="1581609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1604767"/>
        <c:crosses val="autoZero"/>
        <c:auto val="1"/>
        <c:lblAlgn val="ctr"/>
        <c:lblOffset val="100"/>
        <c:noMultiLvlLbl val="0"/>
      </c:catAx>
      <c:valAx>
        <c:axId val="1581604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160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ar-S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BoW comparison</a:t>
            </a:r>
            <a:endParaRPr lang="ar-SA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ar-S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World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Sheet1!$B$11:$J$12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Sheet1!$B$13:$J$13</c:f>
              <c:numCache>
                <c:formatCode>General</c:formatCode>
                <c:ptCount val="9"/>
                <c:pt idx="0">
                  <c:v>0.88</c:v>
                </c:pt>
                <c:pt idx="1">
                  <c:v>0.89</c:v>
                </c:pt>
                <c:pt idx="2">
                  <c:v>0.88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0.91</c:v>
                </c:pt>
                <c:pt idx="7">
                  <c:v>0.88</c:v>
                </c:pt>
                <c:pt idx="8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0-46E6-8CB8-F49A6F24CA23}"/>
            </c:ext>
          </c:extLst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Sports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Sheet1!$B$11:$J$12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Sheet1!$B$14:$J$14</c:f>
              <c:numCache>
                <c:formatCode>General</c:formatCode>
                <c:ptCount val="9"/>
                <c:pt idx="0">
                  <c:v>0.94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0.96</c:v>
                </c:pt>
                <c:pt idx="5">
                  <c:v>0.95</c:v>
                </c:pt>
                <c:pt idx="6">
                  <c:v>0.91</c:v>
                </c:pt>
                <c:pt idx="7">
                  <c:v>0.96</c:v>
                </c:pt>
                <c:pt idx="8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40-46E6-8CB8-F49A6F24CA23}"/>
            </c:ext>
          </c:extLst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Business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Sheet1!$B$11:$J$12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Sheet1!$B$15:$J$15</c:f>
              <c:numCache>
                <c:formatCode>General</c:formatCode>
                <c:ptCount val="9"/>
                <c:pt idx="0">
                  <c:v>0.85</c:v>
                </c:pt>
                <c:pt idx="1">
                  <c:v>0.84</c:v>
                </c:pt>
                <c:pt idx="2">
                  <c:v>0.85</c:v>
                </c:pt>
                <c:pt idx="3">
                  <c:v>0.86</c:v>
                </c:pt>
                <c:pt idx="4">
                  <c:v>0.86</c:v>
                </c:pt>
                <c:pt idx="5">
                  <c:v>0.86</c:v>
                </c:pt>
                <c:pt idx="6">
                  <c:v>0.84</c:v>
                </c:pt>
                <c:pt idx="7">
                  <c:v>0.85</c:v>
                </c:pt>
                <c:pt idx="8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40-46E6-8CB8-F49A6F24CA23}"/>
            </c:ext>
          </c:extLst>
        </c:ser>
        <c:ser>
          <c:idx val="3"/>
          <c:order val="3"/>
          <c:tx>
            <c:strRef>
              <c:f>Sheet1!$A$16</c:f>
              <c:strCache>
                <c:ptCount val="1"/>
                <c:pt idx="0">
                  <c:v>Sci/Tech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Sheet1!$B$11:$J$12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Sheet1!$B$16:$J$16</c:f>
              <c:numCache>
                <c:formatCode>General</c:formatCode>
                <c:ptCount val="9"/>
                <c:pt idx="0">
                  <c:v>0.86</c:v>
                </c:pt>
                <c:pt idx="1">
                  <c:v>0.85</c:v>
                </c:pt>
                <c:pt idx="2">
                  <c:v>0.85</c:v>
                </c:pt>
                <c:pt idx="3">
                  <c:v>0.87</c:v>
                </c:pt>
                <c:pt idx="4">
                  <c:v>0.86</c:v>
                </c:pt>
                <c:pt idx="5">
                  <c:v>0.87</c:v>
                </c:pt>
                <c:pt idx="6">
                  <c:v>0.86</c:v>
                </c:pt>
                <c:pt idx="7">
                  <c:v>0.84</c:v>
                </c:pt>
                <c:pt idx="8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40-46E6-8CB8-F49A6F24CA23}"/>
            </c:ext>
          </c:extLst>
        </c:ser>
        <c:ser>
          <c:idx val="4"/>
          <c:order val="4"/>
          <c:tx>
            <c:strRef>
              <c:f>Sheet1!$A$17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Sheet1!$B$11:$J$12</c:f>
              <c:multiLvlStrCache>
                <c:ptCount val="9"/>
                <c:lvl>
                  <c:pt idx="0">
                    <c:v>Precision</c:v>
                  </c:pt>
                  <c:pt idx="1">
                    <c:v>Recall</c:v>
                  </c:pt>
                  <c:pt idx="2">
                    <c:v>F1</c:v>
                  </c:pt>
                  <c:pt idx="3">
                    <c:v>Precision</c:v>
                  </c:pt>
                  <c:pt idx="4">
                    <c:v>Recall</c:v>
                  </c:pt>
                  <c:pt idx="5">
                    <c:v>F1</c:v>
                  </c:pt>
                  <c:pt idx="6">
                    <c:v>Precision</c:v>
                  </c:pt>
                  <c:pt idx="7">
                    <c:v>Recall</c:v>
                  </c:pt>
                  <c:pt idx="8">
                    <c:v>F1</c:v>
                  </c:pt>
                </c:lvl>
                <c:lvl>
                  <c:pt idx="0">
                    <c:v>SVM</c:v>
                  </c:pt>
                  <c:pt idx="3">
                    <c:v>Neural Network</c:v>
                  </c:pt>
                  <c:pt idx="6">
                    <c:v>Random Forest </c:v>
                  </c:pt>
                </c:lvl>
              </c:multiLvlStrCache>
            </c:multiLvlStrRef>
          </c:cat>
          <c:val>
            <c:numRef>
              <c:f>Sheet1!$B$17:$J$17</c:f>
              <c:numCache>
                <c:formatCode>General</c:formatCode>
                <c:ptCount val="9"/>
                <c:pt idx="0">
                  <c:v>0.88</c:v>
                </c:pt>
                <c:pt idx="1">
                  <c:v>0.88</c:v>
                </c:pt>
                <c:pt idx="2">
                  <c:v>0.88</c:v>
                </c:pt>
                <c:pt idx="3">
                  <c:v>0.89</c:v>
                </c:pt>
                <c:pt idx="4">
                  <c:v>0.89</c:v>
                </c:pt>
                <c:pt idx="5">
                  <c:v>0.89</c:v>
                </c:pt>
                <c:pt idx="6">
                  <c:v>0.88</c:v>
                </c:pt>
                <c:pt idx="7">
                  <c:v>0.88</c:v>
                </c:pt>
                <c:pt idx="8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40-46E6-8CB8-F49A6F24CA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2130527"/>
        <c:axId val="1582123455"/>
      </c:barChart>
      <c:catAx>
        <c:axId val="1582130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123455"/>
        <c:crosses val="autoZero"/>
        <c:auto val="1"/>
        <c:lblAlgn val="ctr"/>
        <c:lblOffset val="100"/>
        <c:noMultiLvlLbl val="0"/>
      </c:catAx>
      <c:valAx>
        <c:axId val="158212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21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9DEEC-DE7E-CD44-AF7C-218B86874FF2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B765-8FD2-684F-9F48-543BB2C4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89BAF-6959-3046-B943-FEE51985CEF9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9760D-F85B-C647-ABC5-35EE68EC7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0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26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5E54C-6192-EC07-8190-B4568F10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9EB60-BFC8-4B42-35B7-FF33E4D94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6700B-3D56-D5F8-EDEF-5599EB07A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3423F-975F-AFB7-1162-CDF0E10B1E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14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2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38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2B9FA-184E-115C-9DB7-51C933B7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7AC67-96DE-879C-2F80-97AE75DF6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9A1D4-48F7-4737-7DE6-6D95843A9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53AD8-32D7-5D2D-DF7E-B4A40A198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8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2B9FA-184E-115C-9DB7-51C933B7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7AC67-96DE-879C-2F80-97AE75DF6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9A1D4-48F7-4737-7DE6-6D95843A9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53AD8-32D7-5D2D-DF7E-B4A40A198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68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2B9FA-184E-115C-9DB7-51C933B7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7AC67-96DE-879C-2F80-97AE75DF6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9A1D4-48F7-4737-7DE6-6D95843A9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53AD8-32D7-5D2D-DF7E-B4A40A198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6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2B9FA-184E-115C-9DB7-51C933B7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7AC67-96DE-879C-2F80-97AE75DF6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9A1D4-48F7-4737-7DE6-6D95843A9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53AD8-32D7-5D2D-DF7E-B4A40A198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37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2B9FA-184E-115C-9DB7-51C933B7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7AC67-96DE-879C-2F80-97AE75DF6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9A1D4-48F7-4737-7DE6-6D95843A9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53AD8-32D7-5D2D-DF7E-B4A40A198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9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EF134-BAFC-BF5F-9613-F03FF6BB3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4BF95-F55A-7E96-EA92-74BECF6D5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61F4A-FFB3-30E5-6C9A-AA3572DA1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AEB4-E913-AA85-3303-E3040D39F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44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2B9FA-184E-115C-9DB7-51C933B7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7AC67-96DE-879C-2F80-97AE75DF6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9A1D4-48F7-4737-7DE6-6D95843A9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53AD8-32D7-5D2D-DF7E-B4A40A198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4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8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0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6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01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94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9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7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2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0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ED60-378B-9D4F-A5CD-C3E0ED5FA883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3403" y="2059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fld id="{897B1AD0-CEE0-234F-8740-2B05DEBC40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microsoft.com/office/2007/relationships/hdphoto" Target="../media/hdphoto3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microsoft.com/office/2007/relationships/hdphoto" Target="../media/hdphoto5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5CC1DC29-5752-CF2F-0A99-B0E44D731A0F}"/>
              </a:ext>
            </a:extLst>
          </p:cNvPr>
          <p:cNvSpPr/>
          <p:nvPr/>
        </p:nvSpPr>
        <p:spPr>
          <a:xfrm>
            <a:off x="12548" y="0"/>
            <a:ext cx="9139122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r="-60"/>
            </a:stretch>
          </a:blipFill>
        </p:spPr>
        <p:txBody>
          <a:bodyPr/>
          <a:lstStyle/>
          <a:p>
            <a:endParaRPr lang="ar-SA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783" y="2312831"/>
            <a:ext cx="4122420" cy="329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spc="300" dirty="0">
              <a:solidFill>
                <a:srgbClr val="005A9B"/>
              </a:solidFill>
              <a:latin typeface="Trebuchet MS"/>
              <a:cs typeface="Trebuchet MS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59BC9DF1-87D7-FA74-0FF0-E4BF305F4D5F}"/>
              </a:ext>
            </a:extLst>
          </p:cNvPr>
          <p:cNvGrpSpPr/>
          <p:nvPr/>
        </p:nvGrpSpPr>
        <p:grpSpPr>
          <a:xfrm>
            <a:off x="1318260" y="1232116"/>
            <a:ext cx="6355080" cy="3179068"/>
            <a:chOff x="0" y="0"/>
            <a:chExt cx="14748095" cy="6433132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7A64ABB3-F04F-0449-3201-0446783328A1}"/>
                </a:ext>
              </a:extLst>
            </p:cNvPr>
            <p:cNvSpPr/>
            <p:nvPr/>
          </p:nvSpPr>
          <p:spPr>
            <a:xfrm>
              <a:off x="0" y="0"/>
              <a:ext cx="14748095" cy="6433132"/>
            </a:xfrm>
            <a:custGeom>
              <a:avLst/>
              <a:gdLst/>
              <a:ahLst/>
              <a:cxnLst/>
              <a:rect l="l" t="t" r="r" b="b"/>
              <a:pathLst>
                <a:path w="14748095" h="6433132">
                  <a:moveTo>
                    <a:pt x="14748095" y="279400"/>
                  </a:moveTo>
                  <a:lnTo>
                    <a:pt x="14748095" y="0"/>
                  </a:lnTo>
                  <a:lnTo>
                    <a:pt x="0" y="0"/>
                  </a:lnTo>
                  <a:lnTo>
                    <a:pt x="0" y="6433132"/>
                  </a:lnTo>
                  <a:lnTo>
                    <a:pt x="14748095" y="6433132"/>
                  </a:lnTo>
                  <a:lnTo>
                    <a:pt x="14748095" y="279400"/>
                  </a:lnTo>
                  <a:close/>
                  <a:moveTo>
                    <a:pt x="14669356" y="279400"/>
                  </a:moveTo>
                  <a:lnTo>
                    <a:pt x="14669356" y="6354392"/>
                  </a:lnTo>
                  <a:lnTo>
                    <a:pt x="78740" y="6354392"/>
                  </a:lnTo>
                  <a:lnTo>
                    <a:pt x="78740" y="78740"/>
                  </a:lnTo>
                  <a:lnTo>
                    <a:pt x="14669356" y="78740"/>
                  </a:lnTo>
                  <a:lnTo>
                    <a:pt x="14669356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26" name="Picture 2" descr="لا يتوفر وصف للصورة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6" y="143124"/>
            <a:ext cx="857398" cy="8568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ctangle 1023">
            <a:extLst>
              <a:ext uri="{FF2B5EF4-FFF2-40B4-BE49-F238E27FC236}">
                <a16:creationId xmlns:a16="http://schemas.microsoft.com/office/drawing/2014/main" id="{18A4E658-F649-57B9-140F-F7263946AFC0}"/>
              </a:ext>
            </a:extLst>
          </p:cNvPr>
          <p:cNvSpPr/>
          <p:nvPr/>
        </p:nvSpPr>
        <p:spPr>
          <a:xfrm>
            <a:off x="8175142" y="1484777"/>
            <a:ext cx="989417" cy="311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3B5E048D-6E97-AA86-CE2D-14AE97991676}"/>
              </a:ext>
            </a:extLst>
          </p:cNvPr>
          <p:cNvSpPr/>
          <p:nvPr/>
        </p:nvSpPr>
        <p:spPr>
          <a:xfrm>
            <a:off x="-341" y="4266404"/>
            <a:ext cx="1109033" cy="311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4DF00-F783-6BF1-6CA5-FB30323A2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58" y="4522456"/>
            <a:ext cx="550658" cy="513053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394850-2059-C652-FBF8-6A7953FA8D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75" t="5986" r="4994" b="6155"/>
          <a:stretch/>
        </p:blipFill>
        <p:spPr>
          <a:xfrm>
            <a:off x="5615647" y="4481083"/>
            <a:ext cx="592128" cy="595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CEFEF-91C1-62D6-EF6A-04B3CC1D8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270" y="4520180"/>
            <a:ext cx="532580" cy="515329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7AE09E-CBA7-9E7B-3A20-39575BE9E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961" y="171651"/>
            <a:ext cx="857398" cy="853231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4A88F1-FA4C-81CC-0416-10207C663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573" y="4508953"/>
            <a:ext cx="526556" cy="526556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EFD91B-0BB6-A649-FBD5-DB81E0B546D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287" t="13945" r="16217" b="20000"/>
          <a:stretch/>
        </p:blipFill>
        <p:spPr>
          <a:xfrm>
            <a:off x="7287018" y="4502786"/>
            <a:ext cx="557665" cy="545744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10DBB-056B-EAD5-DCD2-1AB399C7F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4315"/>
          <a:stretch/>
        </p:blipFill>
        <p:spPr>
          <a:xfrm>
            <a:off x="7857572" y="4502786"/>
            <a:ext cx="558579" cy="538891"/>
          </a:xfrm>
          <a:prstGeom prst="ellipse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354B0C-987F-E41F-F1A0-740B8FBEC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6151" y="4467190"/>
            <a:ext cx="595799" cy="560458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F629B8E-471B-D70D-0310-A324EA246F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0452" y="163931"/>
            <a:ext cx="867947" cy="868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B85DF-AC52-1913-C49B-0F8C1C0FA6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8399" y="108751"/>
            <a:ext cx="961685" cy="9616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96C1D32-4C7E-494A-ABD6-DCB53B9A6C57}"/>
              </a:ext>
            </a:extLst>
          </p:cNvPr>
          <p:cNvSpPr txBox="1"/>
          <p:nvPr/>
        </p:nvSpPr>
        <p:spPr>
          <a:xfrm>
            <a:off x="1545489" y="1359023"/>
            <a:ext cx="6030394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 of News Articles Using NLP Techniques and Machine Learning Algorithms: Comparative Study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pPr algn="ctr"/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ED3A6E-FA32-4120-A95F-BE22323D2BD8}"/>
              </a:ext>
            </a:extLst>
          </p:cNvPr>
          <p:cNvSpPr txBox="1"/>
          <p:nvPr/>
        </p:nvSpPr>
        <p:spPr>
          <a:xfrm>
            <a:off x="3733871" y="2131523"/>
            <a:ext cx="1706809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Ali M. Ahmed Al-</a:t>
            </a:r>
            <a:r>
              <a:rPr lang="en-US" sz="1100" b="1" dirty="0" err="1">
                <a:solidFill>
                  <a:schemeClr val="bg1"/>
                </a:solidFill>
              </a:rPr>
              <a:t>Sabaawi</a:t>
            </a:r>
            <a:r>
              <a:rPr lang="en-US" sz="1100" b="1" dirty="0">
                <a:solidFill>
                  <a:schemeClr val="bg1"/>
                </a:solidFill>
              </a:rPr>
              <a:t>                 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</a:rPr>
              <a:t>Software Dept., Faculty of Information Technology, Nineveh University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A40FB9-EAFD-40D2-B037-72FE6AE0AD0B}"/>
              </a:ext>
            </a:extLst>
          </p:cNvPr>
          <p:cNvSpPr txBox="1"/>
          <p:nvPr/>
        </p:nvSpPr>
        <p:spPr>
          <a:xfrm>
            <a:off x="1537641" y="3012968"/>
            <a:ext cx="2125617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Hanan S. Mohamad Zakariya Software Dept., Faculty of Information Technology, Nineveh University</a:t>
            </a:r>
          </a:p>
          <a:p>
            <a:pPr algn="ctr"/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AABE8CAE-B699-446C-ACC7-F004E3A27E17}"/>
              </a:ext>
            </a:extLst>
          </p:cNvPr>
          <p:cNvSpPr txBox="1"/>
          <p:nvPr/>
        </p:nvSpPr>
        <p:spPr>
          <a:xfrm>
            <a:off x="3490029" y="3012968"/>
            <a:ext cx="2125618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Raheed F. </a:t>
            </a:r>
            <a:r>
              <a:rPr lang="en-US" sz="1100" b="1" dirty="0" err="1">
                <a:solidFill>
                  <a:schemeClr val="bg1"/>
                </a:solidFill>
              </a:rPr>
              <a:t>Putrus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b="1" dirty="0" err="1">
                <a:solidFill>
                  <a:schemeClr val="bg1"/>
                </a:solidFill>
              </a:rPr>
              <a:t>Bizo</a:t>
            </a:r>
            <a:r>
              <a:rPr lang="en-US" sz="1100" b="1" dirty="0">
                <a:solidFill>
                  <a:schemeClr val="bg1"/>
                </a:solidFill>
              </a:rPr>
              <a:t>       Software Dept., Faculty of Information Technology, Nineveh University</a:t>
            </a:r>
          </a:p>
          <a:p>
            <a:pPr algn="ctr"/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6B14BE0B-612E-4B0A-8C04-854CECC03B61}"/>
              </a:ext>
            </a:extLst>
          </p:cNvPr>
          <p:cNvSpPr txBox="1"/>
          <p:nvPr/>
        </p:nvSpPr>
        <p:spPr>
          <a:xfrm>
            <a:off x="5442418" y="3012968"/>
            <a:ext cx="2125617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Shahad A. </a:t>
            </a:r>
            <a:r>
              <a:rPr lang="en-US" sz="1100" b="1" dirty="0" err="1">
                <a:solidFill>
                  <a:schemeClr val="bg1"/>
                </a:solidFill>
              </a:rPr>
              <a:t>Abdalhaleem</a:t>
            </a:r>
            <a:r>
              <a:rPr lang="en-US" sz="1100" b="1" dirty="0">
                <a:solidFill>
                  <a:schemeClr val="bg1"/>
                </a:solidFill>
              </a:rPr>
              <a:t> Al-</a:t>
            </a:r>
            <a:r>
              <a:rPr lang="en-US" sz="1100" b="1" dirty="0" err="1">
                <a:solidFill>
                  <a:schemeClr val="bg1"/>
                </a:solidFill>
              </a:rPr>
              <a:t>Mashhadani</a:t>
            </a:r>
            <a:r>
              <a:rPr lang="en-US" sz="1100" b="1" dirty="0">
                <a:solidFill>
                  <a:schemeClr val="bg1"/>
                </a:solidFill>
              </a:rPr>
              <a:t> Software Dept., Faculty of Information Technology, Nineveh University</a:t>
            </a:r>
          </a:p>
          <a:p>
            <a:pPr algn="ctr"/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23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Example: 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10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CF0E5D-553C-4218-B03C-0FF105D8D1BE}"/>
                  </a:ext>
                </a:extLst>
              </p:cNvPr>
              <p:cNvSpPr txBox="1"/>
              <p:nvPr/>
            </p:nvSpPr>
            <p:spPr>
              <a:xfrm>
                <a:off x="289932" y="1006722"/>
                <a:ext cx="8583029" cy="14061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lvl="0" algn="just"/>
                <a:r>
                  <a:rPr lang="en-US" dirty="0">
                    <a:latin typeface="Trebuchet MS"/>
                    <a:cs typeface="+mj-cs"/>
                  </a:rPr>
                  <a:t>3.  Find Inverse Document Frequency:</a:t>
                </a:r>
                <a:endParaRPr lang="ar-IQ" dirty="0">
                  <a:latin typeface="Trebuchet MS"/>
                  <a:cs typeface="+mj-cs"/>
                </a:endParaRPr>
              </a:p>
              <a:p>
                <a:pPr lvl="0" algn="just"/>
                <a:endParaRPr lang="en-US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+mj-cs"/>
                </a:endParaRPr>
              </a:p>
              <a:p>
                <a:pPr marL="685800" marR="0" indent="1905"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j-cs"/>
                        </a:rPr>
                        <m:t>𝐼𝐷𝐹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j-cs"/>
                        </a:rPr>
                        <m:t> 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j-cs"/>
                        </a:rPr>
                        <m:t>𝐿𝑜𝑔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j-cs"/>
                        </a:rPr>
                        <m:t>[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𝑁𝑢𝑚𝑏𝑒𝑟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𝑜𝑓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𝑑𝑜𝑐𝑢𝑚𝑒𝑛𝑡𝑠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𝑁𝑢𝑚𝑏𝑒𝑟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𝑜𝑓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𝑑𝑜𝑐𝑢𝑚𝑒𝑛𝑡𝑠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𝑐𝑜𝑛𝑡𝑎𝑖𝑛𝑖𝑛𝑔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h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+mj-cs"/>
                            </a:rPr>
                            <m:t>𝑤𝑜𝑟𝑑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+mj-cs"/>
                        </a:rPr>
                        <m:t>]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+mj-cs"/>
                </a:endParaRPr>
              </a:p>
              <a:p>
                <a:pPr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latin typeface="Trebuchet MS" panose="020B060302020202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CF0E5D-553C-4218-B03C-0FF105D8D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2" y="1006722"/>
                <a:ext cx="8583029" cy="1406154"/>
              </a:xfrm>
              <a:prstGeom prst="rect">
                <a:avLst/>
              </a:prstGeom>
              <a:blipFill>
                <a:blip r:embed="rId5"/>
                <a:stretch>
                  <a:fillRect l="-639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A1EB271-A449-4813-9F33-9D698C34A258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6588" y="2203173"/>
            <a:ext cx="3490823" cy="25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4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Example: 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11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F0E5D-553C-4218-B03C-0FF105D8D1BE}"/>
              </a:ext>
            </a:extLst>
          </p:cNvPr>
          <p:cNvSpPr txBox="1"/>
          <p:nvPr/>
        </p:nvSpPr>
        <p:spPr>
          <a:xfrm>
            <a:off x="289932" y="1006722"/>
            <a:ext cx="85830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IDF and TF values for three documents: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C8490-CCA4-4ED5-8547-79242C9E1F13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6426" y="1624536"/>
            <a:ext cx="6771147" cy="226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5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Example: 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12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CF0E5D-553C-4218-B03C-0FF105D8D1BE}"/>
                  </a:ext>
                </a:extLst>
              </p:cNvPr>
              <p:cNvSpPr txBox="1"/>
              <p:nvPr/>
            </p:nvSpPr>
            <p:spPr>
              <a:xfrm>
                <a:off x="289932" y="1006722"/>
                <a:ext cx="8583029" cy="815608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 algn="just">
                  <a:buAutoNum type="arabicPeriod" startAt="5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final equation &amp; compare result:</a:t>
                </a:r>
              </a:p>
              <a:p>
                <a:pPr algn="just"/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𝑇𝐹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𝐼𝐷𝐹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𝑇𝐹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∗ 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𝐼𝐷𝐹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CF0E5D-553C-4218-B03C-0FF105D8D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2" y="1006722"/>
                <a:ext cx="8583029" cy="815608"/>
              </a:xfrm>
              <a:prstGeom prst="rect">
                <a:avLst/>
              </a:prstGeom>
              <a:blipFill>
                <a:blip r:embed="rId5"/>
                <a:stretch>
                  <a:fillRect l="-497" t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45BAFFB-C094-41CD-87E2-57529E6312A9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141" y="2032172"/>
            <a:ext cx="6925717" cy="19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8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43D3A7-CEAF-4D54-EC1F-7E8AE706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A01AA062-71E3-4152-0B7E-5C730C36F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Example: 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EEDCB0D-0D9D-0884-4F57-8172A577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13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688856-FE80-4B17-A2AD-23612A5FB5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AB3D7-F550-25ED-1E2F-B1C137DEA76D}"/>
              </a:ext>
            </a:extLst>
          </p:cNvPr>
          <p:cNvSpPr txBox="1"/>
          <p:nvPr/>
        </p:nvSpPr>
        <p:spPr>
          <a:xfrm>
            <a:off x="289932" y="1006722"/>
            <a:ext cx="858302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frequency within a document (TF) and its frequency throughout the corpus of documents (IDF). </a:t>
            </a:r>
          </a:p>
          <a:p>
            <a:pPr marL="342900" indent="-342900" algn="just">
              <a:buAutoNum type="arabicPeriod" startAt="5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give each word a score that represents its significance within the document and corpus. Depending on this significance values the document will be classified to its belonging class.</a:t>
            </a:r>
          </a:p>
        </p:txBody>
      </p:sp>
    </p:spTree>
    <p:extLst>
      <p:ext uri="{BB962C8B-B14F-4D97-AF65-F5344CB8AC3E}">
        <p14:creationId xmlns:p14="http://schemas.microsoft.com/office/powerpoint/2010/main" val="1419825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14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F8C4251-B780-46D7-AE1B-02D39038D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rebuchet MS"/>
                <a:cs typeface="Trebuchet MS"/>
              </a:rPr>
              <a:t>Dataset:</a:t>
            </a:r>
            <a:endParaRPr lang="ru-RU" sz="24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B136D-413B-4451-AA9C-B2ECD1355FA2}"/>
              </a:ext>
            </a:extLst>
          </p:cNvPr>
          <p:cNvSpPr txBox="1"/>
          <p:nvPr/>
        </p:nvSpPr>
        <p:spPr>
          <a:xfrm>
            <a:off x="289932" y="955923"/>
            <a:ext cx="858302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AG News Classification Dataset is about news articles, it has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classes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either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Sci/Tech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dataset has 120,000 records they're divided into two parts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for training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for testing, evenly distributes across the four classes.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9F7554-66F9-4797-9701-EF7F1E8A8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52" b="43049"/>
          <a:stretch/>
        </p:blipFill>
        <p:spPr>
          <a:xfrm>
            <a:off x="859428" y="2745236"/>
            <a:ext cx="7425143" cy="19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6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15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5956520-DDEC-4023-B0FB-9DD58D7B2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rebuchet MS"/>
                <a:cs typeface="Trebuchet MS"/>
              </a:rPr>
              <a:t>GUI:</a:t>
            </a:r>
            <a:endParaRPr lang="ru-RU" sz="24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8795CD5F-BB3C-E6DD-2BA0-E81167515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990" y="527542"/>
            <a:ext cx="5319110" cy="429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4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6F158-3C73-9F14-B4A2-1C07DA83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9D430A35-93C7-6B33-ABA9-916733D4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16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5058C-2FA4-4F1F-E485-24F6B06C391D}"/>
              </a:ext>
            </a:extLst>
          </p:cNvPr>
          <p:cNvSpPr txBox="1"/>
          <p:nvPr/>
        </p:nvSpPr>
        <p:spPr>
          <a:xfrm>
            <a:off x="256171" y="1176780"/>
            <a:ext cx="88689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table TF-IDF 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FC4E0EE3-394B-FE7B-F28D-14B93785D285}"/>
              </a:ext>
            </a:extLst>
          </p:cNvPr>
          <p:cNvSpPr txBox="1">
            <a:spLocks/>
          </p:cNvSpPr>
          <p:nvPr/>
        </p:nvSpPr>
        <p:spPr>
          <a:xfrm>
            <a:off x="144408" y="282543"/>
            <a:ext cx="4612623" cy="83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Recommendations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F0D9F-D6ED-4E10-9E51-F620B1459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695" y="1608019"/>
            <a:ext cx="6102609" cy="294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8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6F158-3C73-9F14-B4A2-1C07DA83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9D430A35-93C7-6B33-ABA9-916733D4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17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5058C-2FA4-4F1F-E485-24F6B06C391D}"/>
              </a:ext>
            </a:extLst>
          </p:cNvPr>
          <p:cNvSpPr txBox="1"/>
          <p:nvPr/>
        </p:nvSpPr>
        <p:spPr>
          <a:xfrm>
            <a:off x="256171" y="1176780"/>
            <a:ext cx="88689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table BOW 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FC4E0EE3-394B-FE7B-F28D-14B93785D285}"/>
              </a:ext>
            </a:extLst>
          </p:cNvPr>
          <p:cNvSpPr txBox="1">
            <a:spLocks/>
          </p:cNvSpPr>
          <p:nvPr/>
        </p:nvSpPr>
        <p:spPr>
          <a:xfrm>
            <a:off x="144408" y="282543"/>
            <a:ext cx="4612623" cy="83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Recommendations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F9310-A912-43C8-A969-543D407C2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694" y="1602916"/>
            <a:ext cx="6102609" cy="29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2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6F158-3C73-9F14-B4A2-1C07DA83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9D430A35-93C7-6B33-ABA9-916733D4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18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5058C-2FA4-4F1F-E485-24F6B06C391D}"/>
              </a:ext>
            </a:extLst>
          </p:cNvPr>
          <p:cNvSpPr txBox="1"/>
          <p:nvPr/>
        </p:nvSpPr>
        <p:spPr>
          <a:xfrm>
            <a:off x="256171" y="1176780"/>
            <a:ext cx="88689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comparison results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FC4E0EE3-394B-FE7B-F28D-14B93785D285}"/>
              </a:ext>
            </a:extLst>
          </p:cNvPr>
          <p:cNvSpPr txBox="1">
            <a:spLocks/>
          </p:cNvSpPr>
          <p:nvPr/>
        </p:nvSpPr>
        <p:spPr>
          <a:xfrm>
            <a:off x="144408" y="282543"/>
            <a:ext cx="4612623" cy="83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Recommendations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4E829BA-FF9D-45AF-B387-0444161E25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939426"/>
              </p:ext>
            </p:extLst>
          </p:nvPr>
        </p:nvGraphicFramePr>
        <p:xfrm>
          <a:off x="1842611" y="1602917"/>
          <a:ext cx="5458778" cy="2983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1996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6F158-3C73-9F14-B4A2-1C07DA83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9D430A35-93C7-6B33-ABA9-916733D4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19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5058C-2FA4-4F1F-E485-24F6B06C391D}"/>
              </a:ext>
            </a:extLst>
          </p:cNvPr>
          <p:cNvSpPr txBox="1"/>
          <p:nvPr/>
        </p:nvSpPr>
        <p:spPr>
          <a:xfrm>
            <a:off x="256171" y="1176780"/>
            <a:ext cx="88689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BOW comparison results</a:t>
            </a:r>
            <a:endParaRPr lang="ar-S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FC4E0EE3-394B-FE7B-F28D-14B93785D285}"/>
              </a:ext>
            </a:extLst>
          </p:cNvPr>
          <p:cNvSpPr txBox="1">
            <a:spLocks/>
          </p:cNvSpPr>
          <p:nvPr/>
        </p:nvSpPr>
        <p:spPr>
          <a:xfrm>
            <a:off x="144408" y="282543"/>
            <a:ext cx="4612623" cy="83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Recommendations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AFCD07B-45C0-4F41-B4C2-FED3A922D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6588875"/>
              </p:ext>
            </p:extLst>
          </p:nvPr>
        </p:nvGraphicFramePr>
        <p:xfrm>
          <a:off x="1843635" y="1602916"/>
          <a:ext cx="5457754" cy="2983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9141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837" y="426639"/>
            <a:ext cx="6317747" cy="5521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D62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2000" b="1" dirty="0">
                <a:solidFill>
                  <a:srgbClr val="0D62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8" descr="cover_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7" y="1040780"/>
            <a:ext cx="8250326" cy="3018067"/>
          </a:xfrm>
          <a:prstGeom prst="rect">
            <a:avLst/>
          </a:prstGeom>
        </p:spPr>
      </p:pic>
      <p:pic>
        <p:nvPicPr>
          <p:cNvPr id="10" name="Picture 9" descr="glob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2396" r="26128" b="12396"/>
          <a:stretch/>
        </p:blipFill>
        <p:spPr>
          <a:xfrm>
            <a:off x="7391085" y="-13786"/>
            <a:ext cx="2240337" cy="198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D7C533-3342-F4FF-159A-CE93A9859ACE}"/>
              </a:ext>
            </a:extLst>
          </p:cNvPr>
          <p:cNvSpPr txBox="1"/>
          <p:nvPr/>
        </p:nvSpPr>
        <p:spPr>
          <a:xfrm>
            <a:off x="527824" y="1152293"/>
            <a:ext cx="7055005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primary purpose of news is to keep people informed about events that are taking place in their environment that may influence them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. </a:t>
            </a:r>
          </a:p>
          <a:p>
            <a:pPr algn="just">
              <a:buFont typeface="Wingdings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Individuals have their own preferences for news categories based on different interests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. </a:t>
            </a:r>
          </a:p>
          <a:p>
            <a:pPr indent="-285750" algn="just">
              <a:buFont typeface="Wingdings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People read the news for various reasons—some to stay informed about current events, others to prepare for exams, or simply as a hobby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4D0C5-34B1-5A60-EBAC-D2F93F7AA3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7663816" y="91213"/>
            <a:ext cx="1765495" cy="1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18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6F158-3C73-9F14-B4A2-1C07DA83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9D430A35-93C7-6B33-ABA9-916733D4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20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0" name="عنوان 1">
            <a:extLst>
              <a:ext uri="{FF2B5EF4-FFF2-40B4-BE49-F238E27FC236}">
                <a16:creationId xmlns:a16="http://schemas.microsoft.com/office/drawing/2014/main" id="{FC4E0EE3-394B-FE7B-F28D-14B93785D285}"/>
              </a:ext>
            </a:extLst>
          </p:cNvPr>
          <p:cNvSpPr txBox="1">
            <a:spLocks/>
          </p:cNvSpPr>
          <p:nvPr/>
        </p:nvSpPr>
        <p:spPr>
          <a:xfrm>
            <a:off x="144408" y="282543"/>
            <a:ext cx="4612623" cy="83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Recommendations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DC801-DDF0-4272-90C3-F5282731636F}"/>
              </a:ext>
            </a:extLst>
          </p:cNvPr>
          <p:cNvSpPr txBox="1"/>
          <p:nvPr/>
        </p:nvSpPr>
        <p:spPr>
          <a:xfrm>
            <a:off x="289932" y="1006722"/>
            <a:ext cx="8583029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study classifies news articles into four categories using SVM, Neural Networks, and Random Forest algorithms.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show that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accuracy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ideal when precision is key.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faster and suitable for efficiency-focused tasks with moderate accuracy.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well but require significant computational resources, fitting for large-scale setups.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could explore combining TF-IDF and BOW or hybrid models, along with testing on additional datasets for more robust evaluation.</a:t>
            </a:r>
          </a:p>
        </p:txBody>
      </p:sp>
    </p:spTree>
    <p:extLst>
      <p:ext uri="{BB962C8B-B14F-4D97-AF65-F5344CB8AC3E}">
        <p14:creationId xmlns:p14="http://schemas.microsoft.com/office/powerpoint/2010/main" val="113321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6F158-3C73-9F14-B4A2-1C07DA83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9D430A35-93C7-6B33-ABA9-916733D4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21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772C9-E8EE-42BB-9A31-B9FE361AE50F}"/>
              </a:ext>
            </a:extLst>
          </p:cNvPr>
          <p:cNvSpPr txBox="1"/>
          <p:nvPr/>
        </p:nvSpPr>
        <p:spPr>
          <a:xfrm>
            <a:off x="2394157" y="1833401"/>
            <a:ext cx="428744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29167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EF86D-3E11-F3B2-AD4E-619AA0EB9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B65DE-2AF4-DF7A-F5A9-D82BEDFA5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37" y="426639"/>
            <a:ext cx="6317747" cy="5521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D62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news classification</a:t>
            </a:r>
            <a:r>
              <a:rPr lang="en-US" sz="2000" b="1" dirty="0">
                <a:solidFill>
                  <a:srgbClr val="0D62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ABADF-90A2-28B2-2A31-E1AF8DE6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8" descr="cover_01.jpg">
            <a:extLst>
              <a:ext uri="{FF2B5EF4-FFF2-40B4-BE49-F238E27FC236}">
                <a16:creationId xmlns:a16="http://schemas.microsoft.com/office/drawing/2014/main" id="{49FA8FC0-B1E6-C3FA-E694-E0677CEB7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7" y="1040780"/>
            <a:ext cx="8250326" cy="3018067"/>
          </a:xfrm>
          <a:prstGeom prst="rect">
            <a:avLst/>
          </a:prstGeom>
        </p:spPr>
      </p:pic>
      <p:pic>
        <p:nvPicPr>
          <p:cNvPr id="10" name="Picture 9" descr="glob.png">
            <a:extLst>
              <a:ext uri="{FF2B5EF4-FFF2-40B4-BE49-F238E27FC236}">
                <a16:creationId xmlns:a16="http://schemas.microsoft.com/office/drawing/2014/main" id="{F5E9A237-317F-0A4C-468E-AD07B751C7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2396" r="26128" b="12396"/>
          <a:stretch/>
        </p:blipFill>
        <p:spPr>
          <a:xfrm>
            <a:off x="7391085" y="-13786"/>
            <a:ext cx="2240337" cy="198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5A4841-57A4-605E-48A0-1691864C317E}"/>
              </a:ext>
            </a:extLst>
          </p:cNvPr>
          <p:cNvSpPr txBox="1"/>
          <p:nvPr/>
        </p:nvSpPr>
        <p:spPr>
          <a:xfrm>
            <a:off x="527824" y="1152293"/>
            <a:ext cx="7055005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Filtering and Personalization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. </a:t>
            </a:r>
          </a:p>
          <a:p>
            <a:pPr algn="just">
              <a:buFont typeface="Wingdings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Fighting Misinformation and Fake News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. </a:t>
            </a:r>
          </a:p>
          <a:p>
            <a:pPr indent="-285750" algn="just">
              <a:buFont typeface="Wingdings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Policy Making and Crisis Management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Advertising and Revenue Optimization.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29340-5E66-4999-6610-9EEF9ADD2CA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9000"/>
          </a:blip>
          <a:stretch>
            <a:fillRect/>
          </a:stretch>
        </p:blipFill>
        <p:spPr>
          <a:xfrm>
            <a:off x="7663816" y="91213"/>
            <a:ext cx="1765495" cy="1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4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B23F505-93B7-423C-AB33-641291C62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 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F0B10-8CD4-45D4-9E72-CC83F7071120}"/>
              </a:ext>
            </a:extLst>
          </p:cNvPr>
          <p:cNvSpPr txBox="1"/>
          <p:nvPr/>
        </p:nvSpPr>
        <p:spPr>
          <a:xfrm>
            <a:off x="280485" y="1156286"/>
            <a:ext cx="8583029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Three problem statements highlighted in this study.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How to build a model to classify news articles according to their contents ?</a:t>
            </a:r>
          </a:p>
          <a:p>
            <a:pPr marL="342900" indent="-342900" algn="just">
              <a:buFontTx/>
              <a:buChar char="-"/>
            </a:pPr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How to extract features from news articles?</a:t>
            </a:r>
          </a:p>
          <a:p>
            <a:pPr marL="342900" indent="-342900" algn="just">
              <a:buFontTx/>
              <a:buChar char="-"/>
            </a:pPr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How to evaluate the classification models performance?</a:t>
            </a:r>
          </a:p>
        </p:txBody>
      </p:sp>
    </p:spTree>
    <p:extLst>
      <p:ext uri="{BB962C8B-B14F-4D97-AF65-F5344CB8AC3E}">
        <p14:creationId xmlns:p14="http://schemas.microsoft.com/office/powerpoint/2010/main" val="277927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5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64151C6-6262-4A29-AE75-ED47CC8F6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objectives: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8D693-F541-419A-9100-6E64D9A15B15}"/>
              </a:ext>
            </a:extLst>
          </p:cNvPr>
          <p:cNvSpPr txBox="1"/>
          <p:nvPr/>
        </p:nvSpPr>
        <p:spPr>
          <a:xfrm>
            <a:off x="280485" y="1048286"/>
            <a:ext cx="858302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To classify news using three algorithms: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SVM, NN, RF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.</a:t>
            </a:r>
          </a:p>
          <a:p>
            <a:pPr marL="57150" indent="-342900" algn="just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marL="5715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To exploit two types of feature extraction (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TF-IDF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BOW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) that can extract a meaningful information and remove others.</a:t>
            </a:r>
          </a:p>
          <a:p>
            <a:pPr marL="57150" indent="-342900" algn="just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To use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precision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recall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f-score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, and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time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metrics for evaluation models.</a:t>
            </a:r>
          </a:p>
        </p:txBody>
      </p:sp>
    </p:spTree>
    <p:extLst>
      <p:ext uri="{BB962C8B-B14F-4D97-AF65-F5344CB8AC3E}">
        <p14:creationId xmlns:p14="http://schemas.microsoft.com/office/powerpoint/2010/main" val="8049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6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p:sp>
        <p:nvSpPr>
          <p:cNvPr id="7" name="مستطيل: زوايا مستديرة 6">
            <a:extLst>
              <a:ext uri="{FF2B5EF4-FFF2-40B4-BE49-F238E27FC236}">
                <a16:creationId xmlns:a16="http://schemas.microsoft.com/office/drawing/2014/main" id="{7DF35A69-A27F-BBBB-62D9-68FA6CAAE895}"/>
              </a:ext>
            </a:extLst>
          </p:cNvPr>
          <p:cNvSpPr/>
          <p:nvPr/>
        </p:nvSpPr>
        <p:spPr>
          <a:xfrm>
            <a:off x="283110" y="1588480"/>
            <a:ext cx="1575582" cy="5064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 Articles </a:t>
            </a:r>
          </a:p>
        </p:txBody>
      </p:sp>
      <p:sp>
        <p:nvSpPr>
          <p:cNvPr id="8" name="مستطيل: زوايا مستديرة 7">
            <a:extLst>
              <a:ext uri="{FF2B5EF4-FFF2-40B4-BE49-F238E27FC236}">
                <a16:creationId xmlns:a16="http://schemas.microsoft.com/office/drawing/2014/main" id="{171F20E4-53D7-9786-FC0A-E8D281799971}"/>
              </a:ext>
            </a:extLst>
          </p:cNvPr>
          <p:cNvSpPr/>
          <p:nvPr/>
        </p:nvSpPr>
        <p:spPr>
          <a:xfrm>
            <a:off x="2332888" y="1528692"/>
            <a:ext cx="1999959" cy="5861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preprocessing </a:t>
            </a:r>
          </a:p>
        </p:txBody>
      </p:sp>
      <p:sp>
        <p:nvSpPr>
          <p:cNvPr id="9" name="مستطيل: زوايا مستديرة 8">
            <a:extLst>
              <a:ext uri="{FF2B5EF4-FFF2-40B4-BE49-F238E27FC236}">
                <a16:creationId xmlns:a16="http://schemas.microsoft.com/office/drawing/2014/main" id="{8078AF26-7E81-5984-BBA6-7E46C81D371F}"/>
              </a:ext>
            </a:extLst>
          </p:cNvPr>
          <p:cNvSpPr/>
          <p:nvPr/>
        </p:nvSpPr>
        <p:spPr>
          <a:xfrm>
            <a:off x="4715017" y="1521658"/>
            <a:ext cx="1999959" cy="58615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&amp; BOW vectorization</a:t>
            </a:r>
          </a:p>
        </p:txBody>
      </p:sp>
      <p:cxnSp>
        <p:nvCxnSpPr>
          <p:cNvPr id="12" name="رابط مستقيم 11">
            <a:extLst>
              <a:ext uri="{FF2B5EF4-FFF2-40B4-BE49-F238E27FC236}">
                <a16:creationId xmlns:a16="http://schemas.microsoft.com/office/drawing/2014/main" id="{9E89D725-278B-6033-C36A-2BC9AF87B620}"/>
              </a:ext>
            </a:extLst>
          </p:cNvPr>
          <p:cNvCxnSpPr>
            <a:stCxn id="9" idx="3"/>
          </p:cNvCxnSpPr>
          <p:nvPr/>
        </p:nvCxnSpPr>
        <p:spPr>
          <a:xfrm flipV="1">
            <a:off x="6714976" y="1814735"/>
            <a:ext cx="32590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رابط مستقيم 13">
            <a:extLst>
              <a:ext uri="{FF2B5EF4-FFF2-40B4-BE49-F238E27FC236}">
                <a16:creationId xmlns:a16="http://schemas.microsoft.com/office/drawing/2014/main" id="{C07E892B-17AA-3D00-16B1-F4556DF09B73}"/>
              </a:ext>
            </a:extLst>
          </p:cNvPr>
          <p:cNvCxnSpPr/>
          <p:nvPr/>
        </p:nvCxnSpPr>
        <p:spPr>
          <a:xfrm>
            <a:off x="7040880" y="1456006"/>
            <a:ext cx="0" cy="651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رابط كسهم مستقيم 15">
            <a:extLst>
              <a:ext uri="{FF2B5EF4-FFF2-40B4-BE49-F238E27FC236}">
                <a16:creationId xmlns:a16="http://schemas.microsoft.com/office/drawing/2014/main" id="{B3715A8C-23C2-3145-7982-EB691E80E801}"/>
              </a:ext>
            </a:extLst>
          </p:cNvPr>
          <p:cNvCxnSpPr/>
          <p:nvPr/>
        </p:nvCxnSpPr>
        <p:spPr>
          <a:xfrm>
            <a:off x="7026812" y="1456006"/>
            <a:ext cx="2883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رابط كسهم مستقيم 16">
            <a:extLst>
              <a:ext uri="{FF2B5EF4-FFF2-40B4-BE49-F238E27FC236}">
                <a16:creationId xmlns:a16="http://schemas.microsoft.com/office/drawing/2014/main" id="{5A798A69-FA39-79B6-6643-E8C99C14B468}"/>
              </a:ext>
            </a:extLst>
          </p:cNvPr>
          <p:cNvCxnSpPr/>
          <p:nvPr/>
        </p:nvCxnSpPr>
        <p:spPr>
          <a:xfrm>
            <a:off x="7038533" y="2093743"/>
            <a:ext cx="2883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مستطيل: زوايا مستديرة 17">
            <a:extLst>
              <a:ext uri="{FF2B5EF4-FFF2-40B4-BE49-F238E27FC236}">
                <a16:creationId xmlns:a16="http://schemas.microsoft.com/office/drawing/2014/main" id="{C4944210-84BE-D8DB-6515-AA47CF70C1E3}"/>
              </a:ext>
            </a:extLst>
          </p:cNvPr>
          <p:cNvSpPr/>
          <p:nvPr/>
        </p:nvSpPr>
        <p:spPr>
          <a:xfrm>
            <a:off x="7305819" y="1223889"/>
            <a:ext cx="1155896" cy="4993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 20%</a:t>
            </a:r>
          </a:p>
        </p:txBody>
      </p:sp>
      <p:sp>
        <p:nvSpPr>
          <p:cNvPr id="19" name="مستطيل: زوايا مستديرة 18">
            <a:extLst>
              <a:ext uri="{FF2B5EF4-FFF2-40B4-BE49-F238E27FC236}">
                <a16:creationId xmlns:a16="http://schemas.microsoft.com/office/drawing/2014/main" id="{9164BF61-8C8D-7912-64A3-A23C4B1358BB}"/>
              </a:ext>
            </a:extLst>
          </p:cNvPr>
          <p:cNvSpPr/>
          <p:nvPr/>
        </p:nvSpPr>
        <p:spPr>
          <a:xfrm>
            <a:off x="7338643" y="1847556"/>
            <a:ext cx="1155896" cy="4993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80%</a:t>
            </a:r>
          </a:p>
        </p:txBody>
      </p:sp>
      <p:sp>
        <p:nvSpPr>
          <p:cNvPr id="23" name="مستطيل: زوايا مستديرة 22">
            <a:extLst>
              <a:ext uri="{FF2B5EF4-FFF2-40B4-BE49-F238E27FC236}">
                <a16:creationId xmlns:a16="http://schemas.microsoft.com/office/drawing/2014/main" id="{47226688-635F-273B-71E3-6DE8836CAD16}"/>
              </a:ext>
            </a:extLst>
          </p:cNvPr>
          <p:cNvSpPr/>
          <p:nvPr/>
        </p:nvSpPr>
        <p:spPr>
          <a:xfrm>
            <a:off x="6316986" y="2628900"/>
            <a:ext cx="2087874" cy="10076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</a:p>
        </p:txBody>
      </p:sp>
      <p:cxnSp>
        <p:nvCxnSpPr>
          <p:cNvPr id="25" name="رابط مستقيم 24">
            <a:extLst>
              <a:ext uri="{FF2B5EF4-FFF2-40B4-BE49-F238E27FC236}">
                <a16:creationId xmlns:a16="http://schemas.microsoft.com/office/drawing/2014/main" id="{6366E379-57DF-0F12-C1AE-A03E1034FF53}"/>
              </a:ext>
            </a:extLst>
          </p:cNvPr>
          <p:cNvCxnSpPr>
            <a:stCxn id="18" idx="3"/>
          </p:cNvCxnSpPr>
          <p:nvPr/>
        </p:nvCxnSpPr>
        <p:spPr>
          <a:xfrm flipV="1">
            <a:off x="8461715" y="1473588"/>
            <a:ext cx="26517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رابط مستقيم 26">
            <a:extLst>
              <a:ext uri="{FF2B5EF4-FFF2-40B4-BE49-F238E27FC236}">
                <a16:creationId xmlns:a16="http://schemas.microsoft.com/office/drawing/2014/main" id="{A04C07EB-110B-4561-0686-8FF5D02EBC99}"/>
              </a:ext>
            </a:extLst>
          </p:cNvPr>
          <p:cNvCxnSpPr>
            <a:cxnSpLocks/>
          </p:cNvCxnSpPr>
          <p:nvPr/>
        </p:nvCxnSpPr>
        <p:spPr>
          <a:xfrm rot="-60000" flipH="1">
            <a:off x="8631557" y="1473606"/>
            <a:ext cx="107262" cy="2560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رابط كسهم مستقيم 28">
            <a:extLst>
              <a:ext uri="{FF2B5EF4-FFF2-40B4-BE49-F238E27FC236}">
                <a16:creationId xmlns:a16="http://schemas.microsoft.com/office/drawing/2014/main" id="{27FD10C6-5B13-FDC7-ABA2-630C97AC22AC}"/>
              </a:ext>
            </a:extLst>
          </p:cNvPr>
          <p:cNvCxnSpPr/>
          <p:nvPr/>
        </p:nvCxnSpPr>
        <p:spPr>
          <a:xfrm flipH="1">
            <a:off x="3575832" y="4038600"/>
            <a:ext cx="50749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رابط كسهم مستقيم 30">
            <a:extLst>
              <a:ext uri="{FF2B5EF4-FFF2-40B4-BE49-F238E27FC236}">
                <a16:creationId xmlns:a16="http://schemas.microsoft.com/office/drawing/2014/main" id="{4117E735-7A0B-91F2-1118-6D874A044AD4}"/>
              </a:ext>
            </a:extLst>
          </p:cNvPr>
          <p:cNvCxnSpPr>
            <a:cxnSpLocks/>
          </p:cNvCxnSpPr>
          <p:nvPr/>
        </p:nvCxnSpPr>
        <p:spPr>
          <a:xfrm flipH="1">
            <a:off x="5633232" y="3353683"/>
            <a:ext cx="68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مستطيل: زوايا مستديرة 31">
            <a:extLst>
              <a:ext uri="{FF2B5EF4-FFF2-40B4-BE49-F238E27FC236}">
                <a16:creationId xmlns:a16="http://schemas.microsoft.com/office/drawing/2014/main" id="{B3BF458D-CAFA-6E8B-AB8F-F94CA1F79E57}"/>
              </a:ext>
            </a:extLst>
          </p:cNvPr>
          <p:cNvSpPr/>
          <p:nvPr/>
        </p:nvSpPr>
        <p:spPr>
          <a:xfrm>
            <a:off x="1487958" y="3230880"/>
            <a:ext cx="2087874" cy="9468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cxnSp>
        <p:nvCxnSpPr>
          <p:cNvPr id="33" name="رابط كسهم مستقيم 32">
            <a:extLst>
              <a:ext uri="{FF2B5EF4-FFF2-40B4-BE49-F238E27FC236}">
                <a16:creationId xmlns:a16="http://schemas.microsoft.com/office/drawing/2014/main" id="{9ED088EC-4819-2AB2-A564-2E30C717B473}"/>
              </a:ext>
            </a:extLst>
          </p:cNvPr>
          <p:cNvCxnSpPr/>
          <p:nvPr/>
        </p:nvCxnSpPr>
        <p:spPr>
          <a:xfrm>
            <a:off x="1876860" y="1847556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رابط كسهم مستقيم 33">
            <a:extLst>
              <a:ext uri="{FF2B5EF4-FFF2-40B4-BE49-F238E27FC236}">
                <a16:creationId xmlns:a16="http://schemas.microsoft.com/office/drawing/2014/main" id="{CD8FCC82-0C97-814C-1BF1-ADC546CB6D83}"/>
              </a:ext>
            </a:extLst>
          </p:cNvPr>
          <p:cNvCxnSpPr/>
          <p:nvPr/>
        </p:nvCxnSpPr>
        <p:spPr>
          <a:xfrm>
            <a:off x="4340467" y="1820592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مستطيل: زوايا مستديرة 34">
            <a:extLst>
              <a:ext uri="{FF2B5EF4-FFF2-40B4-BE49-F238E27FC236}">
                <a16:creationId xmlns:a16="http://schemas.microsoft.com/office/drawing/2014/main" id="{FDA9A583-B6D1-72CC-5ADF-9ADA4088866C}"/>
              </a:ext>
            </a:extLst>
          </p:cNvPr>
          <p:cNvSpPr/>
          <p:nvPr/>
        </p:nvSpPr>
        <p:spPr>
          <a:xfrm>
            <a:off x="4038308" y="3100464"/>
            <a:ext cx="1575582" cy="7989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 Category Classification</a:t>
            </a:r>
          </a:p>
        </p:txBody>
      </p:sp>
      <p:cxnSp>
        <p:nvCxnSpPr>
          <p:cNvPr id="36" name="رابط كسهم مستقيم 35">
            <a:extLst>
              <a:ext uri="{FF2B5EF4-FFF2-40B4-BE49-F238E27FC236}">
                <a16:creationId xmlns:a16="http://schemas.microsoft.com/office/drawing/2014/main" id="{E967934D-400F-7FDB-07E1-DFB269421857}"/>
              </a:ext>
            </a:extLst>
          </p:cNvPr>
          <p:cNvCxnSpPr>
            <a:cxnSpLocks/>
          </p:cNvCxnSpPr>
          <p:nvPr/>
        </p:nvCxnSpPr>
        <p:spPr>
          <a:xfrm flipH="1">
            <a:off x="3583452" y="342226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رابط كسهم مستقيم 37">
            <a:extLst>
              <a:ext uri="{FF2B5EF4-FFF2-40B4-BE49-F238E27FC236}">
                <a16:creationId xmlns:a16="http://schemas.microsoft.com/office/drawing/2014/main" id="{86668FE8-6406-FE1E-88B2-D89A9320D756}"/>
              </a:ext>
            </a:extLst>
          </p:cNvPr>
          <p:cNvCxnSpPr>
            <a:cxnSpLocks/>
          </p:cNvCxnSpPr>
          <p:nvPr/>
        </p:nvCxnSpPr>
        <p:spPr>
          <a:xfrm rot="480000">
            <a:off x="7916591" y="2346955"/>
            <a:ext cx="38689" cy="2819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رابط كسهم مستقيم 2">
            <a:extLst>
              <a:ext uri="{FF2B5EF4-FFF2-40B4-BE49-F238E27FC236}">
                <a16:creationId xmlns:a16="http://schemas.microsoft.com/office/drawing/2014/main" id="{F870C019-ECCC-D9EA-C25A-C3CD11A887C8}"/>
              </a:ext>
            </a:extLst>
          </p:cNvPr>
          <p:cNvCxnSpPr>
            <a:cxnSpLocks/>
          </p:cNvCxnSpPr>
          <p:nvPr/>
        </p:nvCxnSpPr>
        <p:spPr>
          <a:xfrm flipH="1">
            <a:off x="5618394" y="3732343"/>
            <a:ext cx="3017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19" grpId="0" animBg="1"/>
      <p:bldP spid="23" grpId="0" animBg="1"/>
      <p:bldP spid="32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Example: 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7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F0E5D-553C-4218-B03C-0FF105D8D1BE}"/>
              </a:ext>
            </a:extLst>
          </p:cNvPr>
          <p:cNvSpPr txBox="1"/>
          <p:nvPr/>
        </p:nvSpPr>
        <p:spPr>
          <a:xfrm>
            <a:off x="289932" y="1006722"/>
            <a:ext cx="8583029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a numerical statistic method that reflects the importance of a word in a document. </a:t>
            </a: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considers two primary factors: a word's frequency within a document (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and its frequency throughout the corpus of documents (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cover an example of three documents:</a:t>
            </a:r>
          </a:p>
          <a:p>
            <a:pPr marL="457200" marR="0" indent="45720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 It is going to rain today.</a:t>
            </a: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 Today I am not going outside.</a:t>
            </a: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3:  I am going to watch the season premiere.</a:t>
            </a:r>
          </a:p>
        </p:txBody>
      </p:sp>
    </p:spTree>
    <p:extLst>
      <p:ext uri="{BB962C8B-B14F-4D97-AF65-F5344CB8AC3E}">
        <p14:creationId xmlns:p14="http://schemas.microsoft.com/office/powerpoint/2010/main" val="417861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Example: 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8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F0E5D-553C-4218-B03C-0FF105D8D1BE}"/>
              </a:ext>
            </a:extLst>
          </p:cNvPr>
          <p:cNvSpPr txBox="1"/>
          <p:nvPr/>
        </p:nvSpPr>
        <p:spPr>
          <a:xfrm>
            <a:off x="289932" y="1006722"/>
            <a:ext cx="858302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Clean data and Tokenize: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A69A9-0C33-4074-97C3-E618B4F2D54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8326" y="1448054"/>
            <a:ext cx="3327348" cy="308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0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89932" y="472730"/>
            <a:ext cx="8286789" cy="445822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Example: </a:t>
            </a:r>
            <a:endParaRPr lang="ru-RU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82528" y="4396927"/>
            <a:ext cx="694194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z="1800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9</a:t>
            </a:fld>
            <a:endParaRPr lang="en-US" sz="1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0E5B2-D1C4-A0D2-B049-1B630A34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</a:blip>
          <a:stretch>
            <a:fillRect/>
          </a:stretch>
        </p:blipFill>
        <p:spPr>
          <a:xfrm>
            <a:off x="0" y="4457418"/>
            <a:ext cx="694195" cy="694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CF0E5D-553C-4218-B03C-0FF105D8D1BE}"/>
                  </a:ext>
                </a:extLst>
              </p:cNvPr>
              <p:cNvSpPr txBox="1"/>
              <p:nvPr/>
            </p:nvSpPr>
            <p:spPr>
              <a:xfrm>
                <a:off x="289932" y="1006722"/>
                <a:ext cx="8583029" cy="111376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marR="0" indent="-342900" algn="just">
                  <a:spcBef>
                    <a:spcPts val="0"/>
                  </a:spcBef>
                  <a:spcAft>
                    <a:spcPts val="0"/>
                  </a:spcAft>
                  <a:buAutoNum type="arabicPeriod" startAt="2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Term Frequency:</a:t>
                </a:r>
              </a:p>
              <a:p>
                <a:pPr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𝑇𝐹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𝑁𝑢𝑚𝑏𝑒𝑟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𝑟𝑒𝑝𝑒𝑡𝑖𝑡𝑖𝑜𝑛𝑠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𝑤𝑜𝑟𝑑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𝑑𝑜𝑐𝑢𝑚𝑒𝑛𝑡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𝑁𝑢𝑚𝑏𝑒𝑟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𝑤𝑜𝑟𝑑𝑠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𝑑𝑜𝑐𝑢𝑚𝑒𝑛𝑡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CF0E5D-553C-4218-B03C-0FF105D8D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32" y="1006722"/>
                <a:ext cx="8583029" cy="1113766"/>
              </a:xfrm>
              <a:prstGeom prst="rect">
                <a:avLst/>
              </a:prstGeom>
              <a:blipFill>
                <a:blip r:embed="rId5"/>
                <a:stretch>
                  <a:fillRect l="-497" t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A2BCAAB-7810-4E7C-AA96-AD87FAC62536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186" y="2224409"/>
            <a:ext cx="4107628" cy="25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61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726</Words>
  <Application>Microsoft Office PowerPoint</Application>
  <PresentationFormat>عرض على الشاشة (16:9)</PresentationFormat>
  <Paragraphs>148</Paragraphs>
  <Slides>21</Slides>
  <Notes>20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Times New Roman</vt:lpstr>
      <vt:lpstr>Trebuchet MS</vt:lpstr>
      <vt:lpstr>Wingdings</vt:lpstr>
      <vt:lpstr>Office Theme</vt:lpstr>
      <vt:lpstr>عرض تقديمي في PowerPoint</vt:lpstr>
      <vt:lpstr>Introduction </vt:lpstr>
      <vt:lpstr>Importance of news classification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 В ДВЕ И БОЛЕЕ СТРОК</dc:title>
  <dc:creator>Непомнящий Евгений</dc:creator>
  <cp:lastModifiedBy>PC</cp:lastModifiedBy>
  <cp:revision>81</cp:revision>
  <dcterms:created xsi:type="dcterms:W3CDTF">2017-01-25T11:18:17Z</dcterms:created>
  <dcterms:modified xsi:type="dcterms:W3CDTF">2025-04-26T10:39:10Z</dcterms:modified>
</cp:coreProperties>
</file>